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4" r:id="rId7"/>
  </p:sldMasterIdLst>
  <p:sldIdLst>
    <p:sldId id="260" r:id="rId8"/>
    <p:sldId id="259" r:id="rId9"/>
    <p:sldId id="258" r:id="rId10"/>
    <p:sldId id="257" r:id="rId11"/>
    <p:sldId id="267" r:id="rId12"/>
    <p:sldId id="261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98A-9A45-406D-B954-C48FF7290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4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D66-6FA0-4031-AFF2-1B2A2DCE6B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4B58-7591-4364-9AE3-72E3179D9A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0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98A-9A45-406D-B954-C48FF7290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33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606-4D2D-4EBE-90A7-AB91F1F452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8803-F956-4519-84D6-E81F9F1AC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02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486-7A4F-42A8-8861-E6E93CF78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31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BE1-C52D-434F-AFAE-9F98D9CD17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2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838-54FC-4A89-B327-49E2DDB797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9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2B7C-F07E-42C2-B366-334D5935C0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21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716-04D4-431C-90D7-182AE7E68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7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606-4D2D-4EBE-90A7-AB91F1F452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35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8AB-99F8-49E4-A5C9-62527950A6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40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D66-6FA0-4031-AFF2-1B2A2DCE6B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50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4B58-7591-4364-9AE3-72E3179D9A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205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417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417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0A02-67FD-4494-A86C-9F79F85A31A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34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6680-2A67-47A3-99CB-7A6336F570A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788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9BDA-FEA4-4C59-9455-B5C223157C7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584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5991-56E6-4C92-84D0-B8D2541A9686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01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82BE-B1DA-4E95-B450-584C585A2FF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447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A650-6A4A-471E-9447-E3E58F3867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02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5BCA-DB02-496B-AD28-C0E04A6DB21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30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8803-F956-4519-84D6-E81F9F1AC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277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061E-8EB8-4745-9848-548EEEFFBFF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02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4282-1FCF-4BA2-9643-EFB8C6F3FC7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24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17F8-ABFC-4533-A96D-ED9848DF4DF6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97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7C67-4883-44B1-BF9A-BBCA22D7FB3D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21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9C8D-0729-48C5-B22A-9AF96ED9237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103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98A-9A45-406D-B954-C48FF7290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05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606-4D2D-4EBE-90A7-AB91F1F452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812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8803-F956-4519-84D6-E81F9F1AC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260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486-7A4F-42A8-8861-E6E93CF78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60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BE1-C52D-434F-AFAE-9F98D9CD17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9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486-7A4F-42A8-8861-E6E93CF78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931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838-54FC-4A89-B327-49E2DDB797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78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2B7C-F07E-42C2-B366-334D5935C0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30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716-04D4-431C-90D7-182AE7E68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14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8AB-99F8-49E4-A5C9-62527950A6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469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D66-6FA0-4031-AFF2-1B2A2DCE6B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98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4B58-7591-4364-9AE3-72E3179D9A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965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98A-9A45-406D-B954-C48FF7290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46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606-4D2D-4EBE-90A7-AB91F1F452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485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8803-F956-4519-84D6-E81F9F1AC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35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486-7A4F-42A8-8861-E6E93CF78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BE1-C52D-434F-AFAE-9F98D9CD17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11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BE1-C52D-434F-AFAE-9F98D9CD17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043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838-54FC-4A89-B327-49E2DDB797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172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2B7C-F07E-42C2-B366-334D5935C0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024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716-04D4-431C-90D7-182AE7E68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156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8AB-99F8-49E4-A5C9-62527950A6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10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D66-6FA0-4031-AFF2-1B2A2DCE6B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055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4B58-7591-4364-9AE3-72E3179D9A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84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417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417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0A02-67FD-4494-A86C-9F79F85A31A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0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6680-2A67-47A3-99CB-7A6336F570A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92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9BDA-FEA4-4C59-9455-B5C223157C7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5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838-54FC-4A89-B327-49E2DDB797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245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5991-56E6-4C92-84D0-B8D2541A9686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79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82BE-B1DA-4E95-B450-584C585A2FF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51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A650-6A4A-471E-9447-E3E58F3867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8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5BCA-DB02-496B-AD28-C0E04A6DB21A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907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061E-8EB8-4745-9848-548EEEFFBFF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084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4282-1FCF-4BA2-9643-EFB8C6F3FC7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374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17F8-ABFC-4533-A96D-ED9848DF4DF6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64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7C67-4883-44B1-BF9A-BBCA22D7FB3D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36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9C8D-0729-48C5-B22A-9AF96ED9237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940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98A-9A45-406D-B954-C48FF72900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30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2B7C-F07E-42C2-B366-334D5935C0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246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606-4D2D-4EBE-90A7-AB91F1F452A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85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8803-F956-4519-84D6-E81F9F1AC0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643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8486-7A4F-42A8-8861-E6E93CF78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449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BE1-C52D-434F-AFAE-9F98D9CD17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674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838-54FC-4A89-B327-49E2DDB797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629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2B7C-F07E-42C2-B366-334D5935C07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963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716-04D4-431C-90D7-182AE7E68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104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8AB-99F8-49E4-A5C9-62527950A6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92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AD66-6FA0-4031-AFF2-1B2A2DCE6B0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931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4B58-7591-4364-9AE3-72E3179D9A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5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A716-04D4-431C-90D7-182AE7E688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94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58AB-99F8-49E4-A5C9-62527950A6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69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C62-B6C7-437B-BDE4-D2DF3D4931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2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C62-B6C7-437B-BDE4-D2DF3D4931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25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06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  <p:sp>
            <p:nvSpPr>
              <p:cNvPr id="2406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406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06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06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06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06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E4448-7873-4063-847C-E9124A744993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156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C62-B6C7-437B-BDE4-D2DF3D4931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6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C62-B6C7-437B-BDE4-D2DF3D4931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9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sp>
          <p:nvSpPr>
            <p:cNvPr id="2406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600">
                <a:solidFill>
                  <a:srgbClr val="000099"/>
                </a:solidFill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406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  <p:sp>
            <p:nvSpPr>
              <p:cNvPr id="2406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406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406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406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06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06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E4448-7873-4063-847C-E9124A744993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4328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DC62-B6C7-437B-BDE4-D2DF3D4931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F275-F65A-41DF-B0CD-EE27A5C34D8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39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i="1" dirty="0">
                <a:solidFill>
                  <a:srgbClr val="C00000"/>
                </a:solidFill>
              </a:rPr>
              <a:t>Définition nationale du mot « Handicap »</a:t>
            </a:r>
            <a:r>
              <a:rPr lang="fr-FR" i="1" dirty="0" smtClean="0">
                <a:solidFill>
                  <a:srgbClr val="C00000"/>
                </a:solidFill>
              </a:rPr>
              <a:t>  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1" y="1484784"/>
            <a:ext cx="6156176" cy="51843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fr-FR" sz="2400" b="1" u="sng" dirty="0">
                <a:solidFill>
                  <a:srgbClr val="002060"/>
                </a:solidFill>
              </a:rPr>
              <a:t>Loi du 11 février 2005, pour l’égalité des droits et des chances, la participation et la citoyenneté des personnes handicapées</a:t>
            </a:r>
            <a:r>
              <a:rPr lang="fr-FR" sz="2400" b="1" dirty="0">
                <a:solidFill>
                  <a:srgbClr val="002060"/>
                </a:solidFill>
              </a:rPr>
              <a:t/>
            </a:r>
            <a:br>
              <a:rPr lang="fr-FR" sz="2400" b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/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>« constitue un handicap, au sens de la présente loi,</a:t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/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C00000"/>
                </a:solidFill>
              </a:rPr>
              <a:t>toute limitation d’activité </a:t>
            </a:r>
            <a:br>
              <a:rPr lang="fr-FR" sz="3200" b="1" i="1" dirty="0">
                <a:solidFill>
                  <a:srgbClr val="C00000"/>
                </a:solidFill>
              </a:rPr>
            </a:br>
            <a:r>
              <a:rPr lang="fr-FR" sz="3200" b="1" i="1" dirty="0">
                <a:solidFill>
                  <a:srgbClr val="C00000"/>
                </a:solidFill>
              </a:rPr>
              <a:t>ou restriction de participation à la vie en société</a:t>
            </a:r>
            <a:br>
              <a:rPr lang="fr-FR" sz="3200" b="1" i="1" dirty="0">
                <a:solidFill>
                  <a:srgbClr val="C00000"/>
                </a:solidFill>
              </a:rPr>
            </a:br>
            <a:r>
              <a:rPr lang="fr-FR" sz="3200" b="1" i="1" dirty="0">
                <a:solidFill>
                  <a:srgbClr val="C00000"/>
                </a:solidFill>
              </a:rPr>
              <a:t>subie dans son environnement</a:t>
            </a:r>
            <a:r>
              <a:rPr lang="fr-FR" sz="3200" b="1" i="1" dirty="0">
                <a:solidFill>
                  <a:srgbClr val="002060"/>
                </a:solidFill>
              </a:rPr>
              <a:t/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/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>par une personne</a:t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> </a:t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>en raison d’une altération substantielle,                                       durable ou définitive,</a:t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/>
            </a:r>
            <a:br>
              <a:rPr lang="fr-FR" sz="3200" b="1" i="1" dirty="0">
                <a:solidFill>
                  <a:srgbClr val="002060"/>
                </a:solidFill>
              </a:rPr>
            </a:br>
            <a:r>
              <a:rPr lang="fr-FR" sz="3200" b="1" i="1" dirty="0">
                <a:solidFill>
                  <a:srgbClr val="002060"/>
                </a:solidFill>
              </a:rPr>
              <a:t>d’une ou plusieurs fonctions </a:t>
            </a:r>
            <a:r>
              <a:rPr lang="fr-FR" sz="3200" b="1" i="1" dirty="0">
                <a:solidFill>
                  <a:srgbClr val="C00000"/>
                </a:solidFill>
              </a:rPr>
              <a:t>physiques, sensorielles, mentales, cognitives ou psychiques, d’un polyhandicap </a:t>
            </a:r>
            <a:r>
              <a:rPr lang="fr-FR" sz="3200" b="1" i="1" dirty="0">
                <a:solidFill>
                  <a:srgbClr val="002060"/>
                </a:solidFill>
              </a:rPr>
              <a:t>ou d’un trouble de santé invalidant. »</a:t>
            </a:r>
            <a:endParaRPr lang="fr-FR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B214-605E-4F4E-ADC0-F8289E62DF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177" y="908721"/>
            <a:ext cx="2892859" cy="20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225" y="3204354"/>
            <a:ext cx="2438929" cy="34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17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A12F5-89AE-42AD-B747-8959A361004B}" type="slidenum">
              <a:rPr lang="fr-FR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404814"/>
            <a:ext cx="8820150" cy="6186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3600" i="1" dirty="0"/>
              <a:t>« virage épidémiologique 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FFFF00"/>
                </a:solidFill>
              </a:rPr>
              <a:t>Ere des maladies chroniques.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FFFF00"/>
                </a:solidFill>
              </a:rPr>
              <a:t>Handicaps et dépendance croissent.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i="1" dirty="0" smtClean="0">
                <a:solidFill>
                  <a:srgbClr val="FFFF00"/>
                </a:solidFill>
              </a:rPr>
              <a:t>La lutte contre la maladie ne suffit pas.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800" i="1" dirty="0"/>
              <a:t>Et tous les handicaps ne sont pas liés à une maladie.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1800" i="1" dirty="0"/>
          </a:p>
          <a:p>
            <a:pPr eaLnBrk="1" hangingPunct="1">
              <a:lnSpc>
                <a:spcPct val="90000"/>
              </a:lnSpc>
              <a:buSzPct val="65000"/>
              <a:buFont typeface="Wingdings" pitchFamily="2" charset="2"/>
              <a:buNone/>
              <a:defRPr/>
            </a:pPr>
            <a:r>
              <a:rPr lang="fr-FR" sz="2400" i="1" dirty="0">
                <a:solidFill>
                  <a:srgbClr val="FFFF00"/>
                </a:solidFill>
              </a:rPr>
              <a:t>« La prise en compte des </a:t>
            </a:r>
            <a:r>
              <a:rPr lang="fr-FR" sz="2400" i="1" u="sng" dirty="0">
                <a:solidFill>
                  <a:srgbClr val="FFFF00"/>
                </a:solidFill>
              </a:rPr>
              <a:t>conséquences</a:t>
            </a:r>
            <a:r>
              <a:rPr lang="fr-FR" sz="2400" i="1" dirty="0">
                <a:solidFill>
                  <a:srgbClr val="FFFF00"/>
                </a:solidFill>
              </a:rPr>
              <a:t> des maladies devient une préoccupation majeure de toute politique de santé</a:t>
            </a:r>
            <a:r>
              <a:rPr lang="fr-FR" sz="2400" i="1" dirty="0"/>
              <a:t> </a:t>
            </a:r>
            <a:r>
              <a:rPr lang="fr-FR" sz="2400" i="1" dirty="0">
                <a:solidFill>
                  <a:srgbClr val="FFFF00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pitchFamily="2" charset="2"/>
              <a:buNone/>
              <a:defRPr/>
            </a:pPr>
            <a:r>
              <a:rPr lang="fr-FR" sz="2400" i="1" dirty="0"/>
              <a:t>Il faut s’efforcer de réduire la segmentation institutionnelle entre le « social » et le « sanitaire » pour renforcer la qualité de la prise en charge (…) en aval des soins, en termes d’assistance, </a:t>
            </a:r>
            <a:r>
              <a:rPr lang="fr-FR" sz="2400" i="1" u="sng" dirty="0"/>
              <a:t>d’accompagnement</a:t>
            </a:r>
            <a:r>
              <a:rPr lang="fr-FR" sz="2400" i="1" dirty="0"/>
              <a:t>, de soutien. »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pitchFamily="2" charset="2"/>
              <a:buNone/>
              <a:defRPr/>
            </a:pPr>
            <a:r>
              <a:rPr lang="fr-FR" sz="1800" dirty="0"/>
              <a:t>(La santé en France, 2002)</a:t>
            </a:r>
            <a:endParaRPr lang="fr-FR" sz="28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u="sng" dirty="0">
                <a:solidFill>
                  <a:srgbClr val="FFFF00"/>
                </a:solidFill>
              </a:rPr>
              <a:t>Servir la vie vécue.</a:t>
            </a:r>
            <a:r>
              <a:rPr lang="fr-FR" i="1" dirty="0" smtClean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5271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50A54-FD0E-4724-8C65-7BD55F657C3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25654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u="sng" dirty="0">
                <a:solidFill>
                  <a:srgbClr val="C00000"/>
                </a:solidFill>
              </a:rPr>
              <a:t>29</a:t>
            </a:r>
            <a:r>
              <a:rPr lang="fr-FR" sz="2800" u="sng" baseline="30000" dirty="0">
                <a:solidFill>
                  <a:srgbClr val="C00000"/>
                </a:solidFill>
              </a:rPr>
              <a:t>ème</a:t>
            </a:r>
            <a:r>
              <a:rPr lang="fr-FR" sz="2800" u="sng" dirty="0">
                <a:solidFill>
                  <a:srgbClr val="C00000"/>
                </a:solidFill>
              </a:rPr>
              <a:t> Assemblée Générale de l’OMS, mai 1976 </a:t>
            </a:r>
            <a:r>
              <a:rPr lang="fr-FR" sz="2800" dirty="0">
                <a:solidFill>
                  <a:srgbClr val="C00000"/>
                </a:solidFill>
              </a:rPr>
              <a:t>:</a:t>
            </a:r>
            <a:r>
              <a:rPr lang="fr-FR" sz="2400" dirty="0">
                <a:solidFill>
                  <a:srgbClr val="C00000"/>
                </a:solidFill>
              </a:rPr>
              <a:t/>
            </a:r>
            <a:br>
              <a:rPr lang="fr-FR" sz="24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u="sng" dirty="0">
                <a:solidFill>
                  <a:srgbClr val="C00000"/>
                </a:solidFill>
              </a:rPr>
              <a:t>Classification Internationale des Handicaps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2400" dirty="0">
                <a:solidFill>
                  <a:srgbClr val="C00000"/>
                </a:solidFill>
              </a:rPr>
              <a:t>ICIDH Philip WOOD, (1980 en anglais, version française -CIH- en 1988)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20938"/>
            <a:ext cx="8229600" cy="352901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i="1" dirty="0">
                <a:solidFill>
                  <a:srgbClr val="002060"/>
                </a:solidFill>
              </a:rPr>
              <a:t>- </a:t>
            </a:r>
            <a:r>
              <a:rPr lang="fr-FR" sz="3500" dirty="0">
                <a:solidFill>
                  <a:srgbClr val="002060"/>
                </a:solidFill>
              </a:rPr>
              <a:t>maladie</a:t>
            </a:r>
            <a:r>
              <a:rPr lang="fr-FR" sz="2800" i="1" dirty="0">
                <a:solidFill>
                  <a:srgbClr val="002060"/>
                </a:solidFill>
              </a:rPr>
              <a:t> </a:t>
            </a:r>
            <a:r>
              <a:rPr lang="fr-FR" sz="1700" dirty="0">
                <a:solidFill>
                  <a:srgbClr val="002060"/>
                </a:solidFill>
              </a:rPr>
              <a:t>(niveau physiopathologique)</a:t>
            </a:r>
            <a:endParaRPr lang="fr-FR" sz="280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002060"/>
                </a:solidFill>
              </a:rPr>
              <a:t>- </a:t>
            </a:r>
            <a:r>
              <a:rPr lang="fr-FR" sz="3500" dirty="0">
                <a:solidFill>
                  <a:srgbClr val="002060"/>
                </a:solidFill>
              </a:rPr>
              <a:t>« déficience » </a:t>
            </a:r>
            <a:r>
              <a:rPr lang="fr-FR" sz="1800" dirty="0">
                <a:solidFill>
                  <a:srgbClr val="002060"/>
                </a:solidFill>
              </a:rPr>
              <a:t>(niveau </a:t>
            </a:r>
            <a:r>
              <a:rPr lang="fr-FR" sz="1800" u="sng" dirty="0">
                <a:solidFill>
                  <a:srgbClr val="002060"/>
                </a:solidFill>
              </a:rPr>
              <a:t>analytique</a:t>
            </a:r>
            <a:r>
              <a:rPr lang="fr-FR" sz="1800" dirty="0">
                <a:solidFill>
                  <a:srgbClr val="002060"/>
                </a:solidFill>
              </a:rPr>
              <a:t>, lésionnel) : </a:t>
            </a:r>
            <a:r>
              <a:rPr lang="fr-FR" sz="1800" i="1" dirty="0">
                <a:solidFill>
                  <a:srgbClr val="002060"/>
                </a:solidFill>
              </a:rPr>
              <a:t>rééducation</a:t>
            </a:r>
            <a:endParaRPr lang="fr-FR" sz="280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002060"/>
                </a:solidFill>
              </a:rPr>
              <a:t>- </a:t>
            </a:r>
            <a:r>
              <a:rPr lang="fr-FR" sz="3500" dirty="0">
                <a:solidFill>
                  <a:srgbClr val="002060"/>
                </a:solidFill>
              </a:rPr>
              <a:t>« incapacité » </a:t>
            </a:r>
            <a:r>
              <a:rPr lang="fr-FR" sz="1800" dirty="0">
                <a:solidFill>
                  <a:srgbClr val="002060"/>
                </a:solidFill>
              </a:rPr>
              <a:t>(niveau </a:t>
            </a:r>
            <a:r>
              <a:rPr lang="fr-FR" sz="1800" u="sng" dirty="0">
                <a:solidFill>
                  <a:srgbClr val="002060"/>
                </a:solidFill>
              </a:rPr>
              <a:t>fonctionnel</a:t>
            </a:r>
            <a:r>
              <a:rPr lang="fr-FR" sz="1800" dirty="0">
                <a:solidFill>
                  <a:srgbClr val="002060"/>
                </a:solidFill>
              </a:rPr>
              <a:t>) : </a:t>
            </a:r>
            <a:r>
              <a:rPr lang="fr-FR" sz="1800" i="1" dirty="0">
                <a:solidFill>
                  <a:srgbClr val="002060"/>
                </a:solidFill>
              </a:rPr>
              <a:t>réadaptation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>
                <a:solidFill>
                  <a:srgbClr val="002060"/>
                </a:solidFill>
              </a:rPr>
              <a:t>- </a:t>
            </a:r>
            <a:r>
              <a:rPr lang="fr-FR" sz="3500" dirty="0">
                <a:solidFill>
                  <a:srgbClr val="002060"/>
                </a:solidFill>
              </a:rPr>
              <a:t>« désavantage » </a:t>
            </a:r>
            <a:r>
              <a:rPr lang="fr-FR" sz="1800" dirty="0">
                <a:solidFill>
                  <a:srgbClr val="002060"/>
                </a:solidFill>
              </a:rPr>
              <a:t>(niveau </a:t>
            </a:r>
            <a:r>
              <a:rPr lang="fr-FR" sz="1800" u="sng" dirty="0">
                <a:solidFill>
                  <a:srgbClr val="002060"/>
                </a:solidFill>
              </a:rPr>
              <a:t>situationnel et social</a:t>
            </a:r>
            <a:r>
              <a:rPr lang="fr-FR" sz="1800" dirty="0">
                <a:solidFill>
                  <a:srgbClr val="002060"/>
                </a:solidFill>
              </a:rPr>
              <a:t>) : </a:t>
            </a:r>
            <a:r>
              <a:rPr lang="fr-FR" sz="1800" i="1" dirty="0">
                <a:solidFill>
                  <a:srgbClr val="002060"/>
                </a:solidFill>
              </a:rPr>
              <a:t>réinsertion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800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dirty="0">
                <a:solidFill>
                  <a:srgbClr val="002060"/>
                </a:solidFill>
              </a:rPr>
              <a:t>CIH adoptée en France en 1988                                                                                  comme référence des nomenclatures statistiques sur le handicap</a:t>
            </a:r>
          </a:p>
        </p:txBody>
      </p:sp>
    </p:spTree>
    <p:extLst>
      <p:ext uri="{BB962C8B-B14F-4D97-AF65-F5344CB8AC3E}">
        <p14:creationId xmlns:p14="http://schemas.microsoft.com/office/powerpoint/2010/main" xmlns="" val="19803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i="1" dirty="0">
                <a:solidFill>
                  <a:srgbClr val="C00000"/>
                </a:solidFill>
              </a:rPr>
              <a:t>Définition OMS de la Santé </a:t>
            </a:r>
            <a:r>
              <a:rPr lang="fr-FR" i="1" dirty="0" smtClean="0">
                <a:solidFill>
                  <a:srgbClr val="C00000"/>
                </a:solidFill>
              </a:rPr>
              <a:t>  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2276872"/>
            <a:ext cx="8820472" cy="439221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dirty="0" smtClean="0">
                <a:solidFill>
                  <a:srgbClr val="002060"/>
                </a:solidFill>
              </a:rPr>
              <a:t>« La </a:t>
            </a:r>
            <a:r>
              <a:rPr lang="fr-FR" dirty="0">
                <a:solidFill>
                  <a:srgbClr val="002060"/>
                </a:solidFill>
              </a:rPr>
              <a:t>santé est </a:t>
            </a:r>
            <a:r>
              <a:rPr lang="fr-FR" dirty="0" smtClean="0">
                <a:solidFill>
                  <a:srgbClr val="002060"/>
                </a:solidFill>
              </a:rPr>
              <a:t>                                                                                             un état </a:t>
            </a:r>
            <a:r>
              <a:rPr lang="fr-FR" dirty="0">
                <a:solidFill>
                  <a:srgbClr val="002060"/>
                </a:solidFill>
              </a:rPr>
              <a:t>de complet bien-être physique, mental et social,                                                                 et ne consiste pas seulement en une absence de maladie ou d'infirmité</a:t>
            </a:r>
            <a:r>
              <a:rPr lang="fr-FR" dirty="0" smtClean="0">
                <a:solidFill>
                  <a:srgbClr val="002060"/>
                </a:solidFill>
              </a:rPr>
              <a:t>. »</a:t>
            </a:r>
            <a:endParaRPr lang="fr-FR" dirty="0">
              <a:solidFill>
                <a:srgbClr val="002060"/>
              </a:solidFill>
            </a:endParaRPr>
          </a:p>
          <a:p>
            <a:pPr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fr-FR" sz="1800" i="1" dirty="0" smtClean="0">
                <a:solidFill>
                  <a:srgbClr val="002060"/>
                </a:solidFill>
              </a:rPr>
              <a:t>Préambule </a:t>
            </a:r>
            <a:r>
              <a:rPr lang="fr-FR" sz="1800" i="1" dirty="0">
                <a:solidFill>
                  <a:srgbClr val="002060"/>
                </a:solidFill>
              </a:rPr>
              <a:t>à la Constitution de l'Organisation Mondiale de la Santé, tel qu'adopté par </a:t>
            </a:r>
            <a:r>
              <a:rPr lang="fr-FR" sz="1800" i="1" dirty="0" smtClean="0">
                <a:solidFill>
                  <a:srgbClr val="002060"/>
                </a:solidFill>
              </a:rPr>
              <a:t>la Conférence </a:t>
            </a:r>
            <a:r>
              <a:rPr lang="fr-FR" sz="1800" i="1" dirty="0">
                <a:solidFill>
                  <a:srgbClr val="002060"/>
                </a:solidFill>
              </a:rPr>
              <a:t>internationale sur la Santé, New York, 19-22 juin 1946 ; signé le 22 juillet 1946 par les représentants de 61 Etats (Actes officiels de l'Organisation mondiale de la Santé, n°. 2, p. 100) et entré en vigueur le 7 avril 1948.</a:t>
            </a:r>
          </a:p>
          <a:p>
            <a:pPr>
              <a:buNone/>
              <a:defRPr/>
            </a:pPr>
            <a:endParaRPr lang="fr-FR" sz="1800" i="1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fr-FR" sz="2400" dirty="0">
                <a:solidFill>
                  <a:srgbClr val="002060"/>
                </a:solidFill>
              </a:rPr>
              <a:t>	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B214-605E-4F4E-ADC0-F8289E62DF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4782" y="258441"/>
            <a:ext cx="1812143" cy="17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6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i="1" dirty="0">
                <a:solidFill>
                  <a:srgbClr val="C00000"/>
                </a:solidFill>
              </a:rPr>
              <a:t>-&gt; Nouvelle lecture de la définition de la Santé </a:t>
            </a:r>
            <a:r>
              <a:rPr lang="fr-FR" i="1" dirty="0" smtClean="0">
                <a:solidFill>
                  <a:srgbClr val="C00000"/>
                </a:solidFill>
              </a:rPr>
              <a:t>  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484784"/>
            <a:ext cx="8820472" cy="5184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 sz="3000" dirty="0">
                <a:solidFill>
                  <a:srgbClr val="002060"/>
                </a:solidFill>
              </a:rPr>
              <a:t>« La santé est                                                                                              un </a:t>
            </a:r>
            <a:r>
              <a:rPr lang="fr-FR" sz="3000" u="sng" dirty="0">
                <a:solidFill>
                  <a:srgbClr val="002060"/>
                </a:solidFill>
              </a:rPr>
              <a:t>état de complet bien-être physique, mental et social</a:t>
            </a:r>
            <a:r>
              <a:rPr lang="fr-FR" sz="3000" dirty="0">
                <a:solidFill>
                  <a:srgbClr val="002060"/>
                </a:solidFill>
              </a:rPr>
              <a:t>,                                                                 et ne consiste pas seulement en une absence de maladie ou d'infirmité. » </a:t>
            </a:r>
          </a:p>
          <a:p>
            <a:pPr marL="0" indent="0">
              <a:buNone/>
              <a:defRPr/>
            </a:pPr>
            <a:r>
              <a:rPr lang="fr-FR" sz="3000" i="1" dirty="0">
                <a:solidFill>
                  <a:srgbClr val="002060"/>
                </a:solidFill>
              </a:rPr>
              <a:t> = …  « même si l’on n’a pas pu empêcher la présence d’une maladie ou d’une infirmité »  ?</a:t>
            </a:r>
            <a:endParaRPr lang="fr-FR" sz="30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fr-FR" sz="3000" b="1" dirty="0">
                <a:solidFill>
                  <a:srgbClr val="002060"/>
                </a:solidFill>
              </a:rPr>
              <a:t>Maladies chroniques, handicaps et dépendance  :</a:t>
            </a:r>
          </a:p>
          <a:p>
            <a:pPr marL="0" indent="0">
              <a:buNone/>
              <a:defRPr/>
            </a:pPr>
            <a:r>
              <a:rPr lang="fr-FR" sz="3000" b="1" dirty="0">
                <a:solidFill>
                  <a:srgbClr val="002060"/>
                </a:solidFill>
              </a:rPr>
              <a:t>Soigner et Accompagner = « Prendre Soin »</a:t>
            </a:r>
          </a:p>
          <a:p>
            <a:pPr marL="0" indent="0">
              <a:buNone/>
              <a:defRPr/>
            </a:pPr>
            <a:r>
              <a:rPr lang="fr-FR" sz="3200" b="1" i="1" dirty="0">
                <a:solidFill>
                  <a:srgbClr val="002060"/>
                </a:solidFill>
              </a:rPr>
              <a:t> = « CARE » (au lieu de « cure »)</a:t>
            </a:r>
          </a:p>
          <a:p>
            <a:pPr>
              <a:buNone/>
              <a:defRPr/>
            </a:pPr>
            <a:r>
              <a:rPr lang="fr-FR" sz="1800" i="1" dirty="0">
                <a:solidFill>
                  <a:srgbClr val="002060"/>
                </a:solidFill>
              </a:rPr>
              <a:t>	</a:t>
            </a:r>
          </a:p>
          <a:p>
            <a:pPr>
              <a:buNone/>
              <a:defRPr/>
            </a:pPr>
            <a:r>
              <a:rPr lang="fr-FR" sz="2400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D’ailleurs les A.R. de « </a:t>
            </a:r>
            <a:r>
              <a:rPr lang="fr-FR" sz="2000" b="1" u="sng" dirty="0">
                <a:solidFill>
                  <a:schemeClr val="tx2">
                    <a:lumMod val="50000"/>
                  </a:schemeClr>
                </a:solidFill>
              </a:rPr>
              <a:t>Santé »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 (ARS) sont la tutelle                                                       du sanitaire </a:t>
            </a:r>
            <a:r>
              <a:rPr lang="fr-FR" sz="2000" b="1" u="sng" dirty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 du médico-social                                                                                                                                             -&gt; « Santé »  = </a:t>
            </a:r>
            <a:r>
              <a:rPr lang="fr-FR" sz="2000" b="1" u="sng" dirty="0">
                <a:solidFill>
                  <a:schemeClr val="tx2">
                    <a:lumMod val="50000"/>
                  </a:schemeClr>
                </a:solidFill>
              </a:rPr>
              <a:t>soigner et accompagner</a:t>
            </a:r>
            <a:endParaRPr lang="fr-FR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B214-605E-4F4E-ADC0-F8289E62DF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289" y="4869161"/>
            <a:ext cx="18113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6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60649"/>
            <a:ext cx="8544302" cy="39259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dirty="0" smtClean="0">
                <a:solidFill>
                  <a:srgbClr val="002060"/>
                </a:solidFill>
              </a:rPr>
              <a:t>"La médecine physique et de réadaptation (MPR)       est la spécialité qui a pour rôle de coordonner et d’assurer la mise en application de toutes les mesures visant à prévenir ou réduire au minimum inévitable les </a:t>
            </a:r>
            <a:r>
              <a:rPr lang="fr-FR" dirty="0" smtClean="0">
                <a:solidFill>
                  <a:srgbClr val="C00000"/>
                </a:solidFill>
              </a:rPr>
              <a:t>conséquences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i="1" dirty="0" smtClean="0">
                <a:solidFill>
                  <a:srgbClr val="002060"/>
                </a:solidFill>
              </a:rPr>
              <a:t>fonctionnelles, physiques, psychologiques, sociales et économiques</a:t>
            </a:r>
            <a:r>
              <a:rPr lang="fr-FR" dirty="0" smtClean="0">
                <a:solidFill>
                  <a:srgbClr val="002060"/>
                </a:solidFill>
              </a:rPr>
              <a:t> des déficiences et incapacités".</a:t>
            </a:r>
            <a:r>
              <a:rPr lang="fr-FR" b="1" dirty="0" smtClean="0">
                <a:solidFill>
                  <a:srgbClr val="002060"/>
                </a:solidFill>
              </a:rPr>
              <a:t>	</a:t>
            </a:r>
            <a:r>
              <a:rPr lang="fr-FR" sz="2000" b="1" i="1" dirty="0">
                <a:solidFill>
                  <a:srgbClr val="002060"/>
                </a:solidFill>
              </a:rPr>
              <a:t>définition UEMS, 1998               </a:t>
            </a:r>
            <a:r>
              <a:rPr lang="fr-FR" b="1" i="1" dirty="0" err="1" smtClean="0">
                <a:solidFill>
                  <a:srgbClr val="C00000"/>
                </a:solidFill>
              </a:rPr>
              <a:t>Rééd</a:t>
            </a:r>
            <a:r>
              <a:rPr lang="fr-FR" b="1" i="1" dirty="0" smtClean="0">
                <a:solidFill>
                  <a:srgbClr val="C00000"/>
                </a:solidFill>
              </a:rPr>
              <a:t>, </a:t>
            </a:r>
            <a:r>
              <a:rPr lang="fr-FR" b="1" i="1" dirty="0" err="1" smtClean="0">
                <a:solidFill>
                  <a:srgbClr val="C00000"/>
                </a:solidFill>
              </a:rPr>
              <a:t>Réad</a:t>
            </a:r>
            <a:r>
              <a:rPr lang="fr-FR" b="1" i="1" dirty="0" smtClean="0">
                <a:solidFill>
                  <a:srgbClr val="C00000"/>
                </a:solidFill>
              </a:rPr>
              <a:t>, </a:t>
            </a:r>
            <a:r>
              <a:rPr lang="fr-FR" b="1" i="1" dirty="0" err="1" smtClean="0">
                <a:solidFill>
                  <a:srgbClr val="C00000"/>
                </a:solidFill>
              </a:rPr>
              <a:t>Réins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9144000" cy="457200"/>
          </a:xfrm>
        </p:spPr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414" y="4079242"/>
            <a:ext cx="2778759" cy="27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4219"/>
            <a:ext cx="2525266" cy="25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3" y="4158117"/>
            <a:ext cx="1932485" cy="262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164220"/>
            <a:ext cx="1909222" cy="240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E8479-B5C4-48D2-A6AC-F89E215E4D07}" type="slidenum">
              <a:rPr lang="fr-FR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6713"/>
            <a:ext cx="9144000" cy="5411688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fr-FR" sz="4400" dirty="0">
                <a:solidFill>
                  <a:srgbClr val="FFFF00"/>
                </a:solidFill>
              </a:rPr>
              <a:t>Comment </a:t>
            </a:r>
            <a:r>
              <a:rPr lang="fr-FR" sz="4400" i="1" dirty="0"/>
              <a:t>prendre soin</a:t>
            </a:r>
          </a:p>
          <a:p>
            <a:pPr marL="609600" indent="-609600" eaLnBrk="1" hangingPunct="1">
              <a:buNone/>
              <a:defRPr/>
            </a:pPr>
            <a:r>
              <a:rPr lang="fr-FR" sz="4400" dirty="0">
                <a:solidFill>
                  <a:srgbClr val="FFFF00"/>
                </a:solidFill>
              </a:rPr>
              <a:t>    des personnes                                   handicapées ou dépendantes ?</a:t>
            </a:r>
          </a:p>
          <a:p>
            <a:pPr marL="609600" indent="-609600" algn="just" eaLnBrk="1" hangingPunct="1">
              <a:buNone/>
              <a:defRPr/>
            </a:pPr>
            <a:endParaRPr lang="fr-FR" sz="4400" dirty="0">
              <a:solidFill>
                <a:srgbClr val="FFFF00"/>
              </a:solidFill>
            </a:endParaRPr>
          </a:p>
          <a:p>
            <a:pPr marL="990600" lvl="1" indent="-533400" algn="just" eaLnBrk="1" hangingPunct="1">
              <a:buFontTx/>
              <a:buAutoNum type="alphaLcParenR"/>
              <a:defRPr/>
            </a:pPr>
            <a:r>
              <a:rPr lang="fr-FR" dirty="0" smtClean="0"/>
              <a:t>réduire le </a:t>
            </a:r>
            <a:r>
              <a:rPr lang="fr-FR" sz="4000" i="1" dirty="0">
                <a:solidFill>
                  <a:srgbClr val="FFFF00"/>
                </a:solidFill>
              </a:rPr>
              <a:t>handicap</a:t>
            </a:r>
          </a:p>
          <a:p>
            <a:pPr marL="990600" lvl="1" indent="-533400" algn="just" eaLnBrk="1" hangingPunct="1">
              <a:buFontTx/>
              <a:buAutoNum type="alphaLcParenR"/>
              <a:defRPr/>
            </a:pPr>
            <a:r>
              <a:rPr lang="fr-FR" dirty="0" smtClean="0"/>
              <a:t>compenser les </a:t>
            </a:r>
            <a:r>
              <a:rPr lang="fr-FR" sz="4000" i="1" dirty="0">
                <a:solidFill>
                  <a:srgbClr val="FFFF00"/>
                </a:solidFill>
              </a:rPr>
              <a:t>conséquences</a:t>
            </a:r>
            <a:endParaRPr lang="fr-FR" sz="4000" dirty="0">
              <a:solidFill>
                <a:srgbClr val="FFFF00"/>
              </a:solidFill>
            </a:endParaRPr>
          </a:p>
          <a:p>
            <a:pPr marL="990600" lvl="1" indent="-533400" algn="just" eaLnBrk="1" hangingPunct="1">
              <a:buFontTx/>
              <a:buAutoNum type="alphaLcParenR"/>
              <a:defRPr/>
            </a:pPr>
            <a:r>
              <a:rPr lang="fr-FR" dirty="0" smtClean="0"/>
              <a:t>accompagner la </a:t>
            </a:r>
            <a:r>
              <a:rPr lang="fr-FR" sz="4000" i="1" dirty="0">
                <a:solidFill>
                  <a:srgbClr val="FFFF00"/>
                </a:solidFill>
              </a:rPr>
              <a:t>dimension existentielle</a:t>
            </a:r>
            <a:endParaRPr lang="fr-F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5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140</Words>
  <Application>Microsoft Office PowerPoint</Application>
  <PresentationFormat>Personnalisé</PresentationFormat>
  <Paragraphs>52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1_Thème Office</vt:lpstr>
      <vt:lpstr>2_Thème Office</vt:lpstr>
      <vt:lpstr>1_Rayon</vt:lpstr>
      <vt:lpstr>3_Thème Office</vt:lpstr>
      <vt:lpstr>4_Thème Office</vt:lpstr>
      <vt:lpstr>Rayon</vt:lpstr>
      <vt:lpstr>5_Thème Office</vt:lpstr>
      <vt:lpstr>Définition nationale du mot « Handicap »  </vt:lpstr>
      <vt:lpstr>Diapositive 2</vt:lpstr>
      <vt:lpstr>29ème Assemblée Générale de l’OMS, mai 1976 :  Classification Internationale des Handicaps ICIDH Philip WOOD, (1980 en anglais, version française -CIH- en 1988)</vt:lpstr>
      <vt:lpstr>Définition OMS de la Santé   </vt:lpstr>
      <vt:lpstr>-&gt; Nouvelle lecture de la définition de la Santé   </vt:lpstr>
      <vt:lpstr>Diapositive 6</vt:lpstr>
      <vt:lpstr>Diapositive 7</vt:lpstr>
    </vt:vector>
  </TitlesOfParts>
  <Company>ICL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POLLEZ Bruno</dc:creator>
  <cp:lastModifiedBy>Francoise</cp:lastModifiedBy>
  <cp:revision>3</cp:revision>
  <dcterms:created xsi:type="dcterms:W3CDTF">2019-09-27T07:03:03Z</dcterms:created>
  <dcterms:modified xsi:type="dcterms:W3CDTF">2019-10-14T14:00:52Z</dcterms:modified>
</cp:coreProperties>
</file>